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1008" r:id="rId4"/>
    <p:sldId id="257" r:id="rId5"/>
    <p:sldId id="1002" r:id="rId6"/>
    <p:sldId id="258" r:id="rId7"/>
    <p:sldId id="274" r:id="rId8"/>
    <p:sldId id="272" r:id="rId9"/>
    <p:sldId id="275" r:id="rId10"/>
    <p:sldId id="276" r:id="rId11"/>
    <p:sldId id="277" r:id="rId12"/>
    <p:sldId id="259" r:id="rId13"/>
    <p:sldId id="260" r:id="rId14"/>
    <p:sldId id="1003" r:id="rId15"/>
    <p:sldId id="279" r:id="rId16"/>
    <p:sldId id="280" r:id="rId17"/>
    <p:sldId id="261" r:id="rId18"/>
    <p:sldId id="262" r:id="rId19"/>
    <p:sldId id="263" r:id="rId20"/>
    <p:sldId id="264" r:id="rId21"/>
    <p:sldId id="265" r:id="rId22"/>
    <p:sldId id="1004" r:id="rId23"/>
    <p:sldId id="266" r:id="rId24"/>
    <p:sldId id="268" r:id="rId25"/>
    <p:sldId id="269" r:id="rId26"/>
    <p:sldId id="282" r:id="rId27"/>
    <p:sldId id="281" r:id="rId28"/>
    <p:sldId id="278" r:id="rId29"/>
    <p:sldId id="270" r:id="rId30"/>
    <p:sldId id="267" r:id="rId31"/>
    <p:sldId id="271" r:id="rId32"/>
    <p:sldId id="1001" r:id="rId33"/>
    <p:sldId id="273" r:id="rId34"/>
    <p:sldId id="1005" r:id="rId35"/>
    <p:sldId id="1006" r:id="rId36"/>
    <p:sldId id="1007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77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64E9B-597F-419C-9E93-8CD96DAF6D8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5E4BC-C398-4D7B-B352-2BCD83C4FB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通过比较两个本质不同但具有某些相似属性的事物，用熟悉、具体、简单的事物（我们称之为“喻体”）来解释、说明陌生、抽象、复杂的道理（我们称之为“本体”）。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892E2-9B75-4414-A291-D5836492EA4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946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5E4BC-C398-4D7B-B352-2BCD83C4FB9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先知们也频繁使用植物的意象来比喻以色列的属灵光景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5E4BC-C398-4D7B-B352-2BCD83C4FB9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同路人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5E4BC-C398-4D7B-B352-2BCD83C4FB9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710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06AA5-B50F-7CC6-B02B-102A0B5CE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C9A5AF7-5F2E-394F-CA7A-9380150DA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8F81DB6-BC31-CB71-6B1A-139DD83E3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同路人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563C5B-065B-E3DF-9BE3-80220BF8B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5E4BC-C398-4D7B-B352-2BCD83C4FB9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7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39762-4799-41F5-E606-167ADBE04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2F03217-7957-C2AC-66C5-B6A3B82E15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CCED0FD-73A1-C8CA-32A4-43D93EFEE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同路人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A8F288-0193-38EA-A2C1-B43F5F4F7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5E4BC-C398-4D7B-B352-2BCD83C4FB9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368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救恩是神白白的恩赐，但它要求我们以整个生命去回应和拥抱。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5E4BC-C398-4D7B-B352-2BCD83C4FB9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44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B176A-60C3-BABA-B631-2B530A552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257F959-F29E-7501-5171-EF4293A685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D6905A5-0AF6-4887-6E47-A83B21398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10D7A4-8FEC-60C2-4690-F74E527B3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5E4BC-C398-4D7B-B352-2BCD83C4FB96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963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E535E-4E6F-2689-F8E2-F016B7B92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E33D582-5BC4-63C0-834D-29D419084E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5ADD62-CBB7-1907-213A-239BEBDE3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“凭果子认树”的原则，要求我们进行一种整体性、长期性的观察，而不是基于一两件事或一两次听道就轻易下结论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C57160-825D-DF29-FE8B-07CDC0581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5E4BC-C398-4D7B-B352-2BCD83C4FB96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800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110D0-487C-425F-4487-3FE216DC5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4D5BF9F-8CFE-B079-34E0-A32A875506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BA6161E-C903-BBB1-EB18-44CF685B4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FCCAB1-A41E-B80E-430B-F973261BC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5E4BC-C398-4D7B-B352-2BCD83C4FB96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71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语气变得异常紧迫和直接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5E4BC-C398-4D7B-B352-2BCD83C4FB9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四组对比层层递进，挑战信仰的真实性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5E4BC-C398-4D7B-B352-2BCD83C4FB9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4B967-E8A7-D6BC-0674-041B21890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8B400E-0067-F3B6-B19A-25D8A4BBE2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5325BA9-C112-D684-FEF3-D5C450A8E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四组对比层层递进，挑战信仰的真实性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9AA5B7-2FFC-B969-CF13-01552ED05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5E4BC-C398-4D7B-B352-2BCD83C4FB9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45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7C258-BEAB-783D-1F56-F5227F0AA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88E80D4-D470-4B53-FC6C-C6774F45CD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364E87B-0E3D-9A90-7EEE-F22722E38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CDD6AF-A570-E026-8566-055624136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5E4BC-C398-4D7B-B352-2BCD83C4FB9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676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F866-AE03-A077-BC6D-403421F0C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9F8CF8C-274C-C72E-7792-1703923880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C5ABAA6-7A26-8A5F-456B-C1DE03782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8A21DF-2884-4882-D433-23AF148F3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5E4BC-C398-4D7B-B352-2BCD83C4FB9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10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5E4BC-C398-4D7B-B352-2BCD83C4FB9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5E4BC-C398-4D7B-B352-2BCD83C4FB9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5E4BC-C398-4D7B-B352-2BCD83C4FB9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A31D71-B36B-458B-A6AC-4B894B0C3001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306689-78B8-4C4A-9CD2-E6D0F5A6B2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43977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两种门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两种果树</a:t>
            </a:r>
            <a:b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（窄门与好树）</a:t>
            </a:r>
            <a:endParaRPr lang="zh-CN" altLang="en-US" sz="4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617240"/>
            <a:ext cx="9144000" cy="1128252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經文：太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7:13-20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5B093-FEB6-9936-A03D-5DB031A98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8181C2-87F1-D081-400D-E0AB24726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545690"/>
            <a:ext cx="10704871" cy="59436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对比和类比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你们不要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灭亡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永生，宽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窄，大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小，多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少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里面，羊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狼，荆棘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葡萄，蒺藜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无花果，好树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好果子，坏树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坏果子，好树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坏树，好果子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坏果子，假先知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果子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662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929" y="545690"/>
            <a:ext cx="10704871" cy="59436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上下文关系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与前文的联系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、前后关系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“八福” 是通往那扇“窄门”、走上那条“小路”的具体表现，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“两种门”和“两种树”的比喻，则是对这些教导的最终总结和实践性检验。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、前后语气：递进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描述性的：“虚心的人有福了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解释性的：“你们听见有话说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只是我告诉你们”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命令式的：“你们要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…”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531" y="130849"/>
            <a:ext cx="3685867" cy="1773098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929" y="545690"/>
            <a:ext cx="10704871" cy="5943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上下文关系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与后文的联系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“两种门”：“入门的选择”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“两种树”：“生命的辨识”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“两种宣告”（称呼“主啊，主啊”的人）：“信仰的告白”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“两种根基”（磐石与沙土）：“顺服的根基”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F653C-E505-36B7-0D5C-405DB4078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5E2F1C-469C-7197-4074-865AD5F4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960" y="2058802"/>
            <a:ext cx="7885468" cy="80413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“两种”          </a:t>
            </a:r>
            <a:r>
              <a:rPr lang="zh-CN" altLang="en-US" sz="4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选择、抉择</a:t>
            </a:r>
            <a:endParaRPr lang="en-US" altLang="zh-CN" sz="4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B23909FD-64FC-C901-34CD-70C833D83BAE}"/>
              </a:ext>
            </a:extLst>
          </p:cNvPr>
          <p:cNvSpPr/>
          <p:nvPr/>
        </p:nvSpPr>
        <p:spPr>
          <a:xfrm>
            <a:off x="5146837" y="2172399"/>
            <a:ext cx="1251857" cy="576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241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2AC66-0481-B68C-A9B6-0EA1D9FC9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76B34E-E8D9-CC08-8317-3ABDF3DA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545690"/>
            <a:ext cx="10704871" cy="5943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人生无处不选择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D3A08-F9DF-D80D-6EC9-06B9A4578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913" y="1217774"/>
            <a:ext cx="6912429" cy="509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人生处处皆抉择，无处藏身避是非</a:t>
            </a: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zh-CN" sz="2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人在世间走，步步有取舍</a:t>
            </a: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zh-CN" sz="2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船到桥头自然直，抉择临头躲不得</a:t>
            </a: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zh-CN" sz="2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凡事皆有取舍，万事难逃抉择</a:t>
            </a: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zh-CN" sz="2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走到分水岭，不得不分行</a:t>
            </a: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zh-CN" sz="2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世事无两全，取舍是必</a:t>
            </a:r>
            <a:r>
              <a:rPr kumimoji="0" lang="zh-CN" altLang="en-US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endParaRPr kumimoji="0" lang="zh-CN" altLang="zh-CN" sz="2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前路分南北，终究要择行</a:t>
            </a: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zh-CN" sz="2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躲得过风雨，躲不过抉择</a:t>
            </a: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75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F1C3A-69BD-1E26-FA58-16A7C8AC7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575FF8-5AF9-D509-6456-ECBCA8BD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545690"/>
            <a:ext cx="10704871" cy="5943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人生无处不选择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E44108-B966-BEDC-169F-40AD9943A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429" y="1687942"/>
            <a:ext cx="5595258" cy="315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取舍之道，人之必然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世无万全之策，必有取舍之决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事至则决，势至则择，无可遁也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人生取舍，与生俱来，无可回避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居世而行，择路而往，势所必然</a:t>
            </a:r>
            <a:endParaRPr kumimoji="0" lang="zh-CN" altLang="zh-CN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67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929" y="353961"/>
            <a:ext cx="10704871" cy="613532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两条道路的选择</a:t>
            </a:r>
            <a:r>
              <a:rPr lang="en-US" altLang="zh-CN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申命记</a:t>
            </a:r>
            <a:r>
              <a:rPr lang="en-US" altLang="zh-CN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 “</a:t>
            </a:r>
            <a:r>
              <a:rPr lang="zh-CN" altLang="en-US" sz="2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看哪，我今日将生与福，死与祸，陈明在你面前。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吩咐你爱耶和华你的上帝，遵行他的道，谨守他的诫命、律例、典章，使你可以存活，人数增多，耶和华你上帝就必在你所要进去得为业的地上赐福与你。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倘若你心里偏离，不肯听从，却被勾引去敬拜事奉别神，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我今日明明告诉你们，你们必要灭亡；在你过约但河、进去得为业的地上，你的日子必不长久。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我今日呼天唤地向你作见证；</a:t>
            </a:r>
            <a:r>
              <a:rPr lang="zh-CN" altLang="en-US" sz="2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我将生死、祸福陈明在你面前，所以你要拣选生命，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使你和你的后裔都得存活；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且爱耶和华你的上帝，听从他的话，专靠他；因为他是你的生命，你的日子长久也在乎他。这样，你就可以在耶和华向你列祖亚伯拉罕、以撒、雅各起誓应许所赐的地上居住。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929" y="353961"/>
            <a:ext cx="10704871" cy="613532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两条道路的选择</a:t>
            </a:r>
            <a:r>
              <a:rPr lang="en-US" altLang="zh-CN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诗篇</a:t>
            </a:r>
            <a:r>
              <a:rPr lang="en-US" altLang="zh-CN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不从恶人的计谋，不站罪人的道路，不坐亵慢人的座位，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惟喜爱耶和华的律法，昼夜思想，这人便为有福！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他要象一棵树栽在溪水旁，按时候结果子，叶子也不枯干。凡他所做的尽都顺利。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恶人并不是这样，乃象糠秕被风吹散。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因此，当审判的时候恶人必站立不住；罪人在义人的会中也是如此。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因为耶和华知道义人的道路；恶人的道路却必灭亡 </a:t>
            </a:r>
          </a:p>
          <a:p>
            <a:pPr>
              <a:spcAft>
                <a:spcPts val="1200"/>
              </a:spcAft>
            </a:pP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929" y="353961"/>
            <a:ext cx="10704871" cy="613532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两条道路的选择</a:t>
            </a:r>
            <a:r>
              <a:rPr lang="en-US" altLang="zh-CN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犹太文献：死海古卷中的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社群守则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，也明确提到了“光明之子”与“黑暗之子”的分别，以及他们所遵循的两种截然不同的灵性道路。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早期基督教文献：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十二使徒遗训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，开篇第一句话：“有两条路，一条是生命的路，一条是死亡的路；这两条路有天壤之别。”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929" y="353961"/>
            <a:ext cx="10704871" cy="613532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“两种门”的选择  </a:t>
            </a:r>
            <a:r>
              <a:rPr lang="en-US" altLang="zh-CN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  </a:t>
            </a: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旧约的选择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相同点：听众非常熟悉的传统框架的教导。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不同点：具有颠覆性的独特性：遵守摩西律法的条文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天国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08FB32-CD4E-A577-0759-45B9BA8F1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885" y="2456997"/>
            <a:ext cx="7304315" cy="12876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8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祷  告</a:t>
            </a:r>
          </a:p>
        </p:txBody>
      </p:sp>
    </p:spTree>
    <p:extLst>
      <p:ext uri="{BB962C8B-B14F-4D97-AF65-F5344CB8AC3E}">
        <p14:creationId xmlns:p14="http://schemas.microsoft.com/office/powerpoint/2010/main" val="492329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929" y="353961"/>
            <a:ext cx="10704871" cy="613532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“树与果子”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相同点：基于自然观察的、不言自明的常识（普遍性和易懂性），用“树与果子”来比喻人的内在生命与外在表现。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以赛亚书第五章：著名的“葡萄园之歌”，将以色列比作神精心栽培却结出野葡萄的葡萄园。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耶利米先知：“我看你，是拣选的葡萄树，全然是真种子，你怎么向我变为外邦葡萄树的坏枝子呢？”（耶利米书 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2:21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先知弥迦：用“无花果树”的荒凉来比喻以色列宗教的失败与败坏。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不同点：</a:t>
            </a:r>
            <a:r>
              <a:rPr lang="zh-CN" altLang="en-US" sz="2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辨别假先知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（关乎教会真理和信徒生命的护教性原则、关乎属灵争战、真理守护和教会健康的实践指南）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4412C-2FD3-C768-46DD-5251663EA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A3435915-4B1E-0E61-EAF8-D53DA4C8C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861" y="1060349"/>
            <a:ext cx="3854616" cy="47373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0E78480-C0EC-5FE8-5D7F-49371A313E36}"/>
              </a:ext>
            </a:extLst>
          </p:cNvPr>
          <p:cNvSpPr/>
          <p:nvPr/>
        </p:nvSpPr>
        <p:spPr bwMode="auto">
          <a:xfrm>
            <a:off x="1209819" y="1586471"/>
            <a:ext cx="5113042" cy="197055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pitchFamily="2" charset="-122"/>
              </a:rPr>
              <a:t>精细解构“两种门”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 panose="0201060004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pitchFamily="2" charset="-122"/>
              </a:rPr>
              <a:t>深入剖析“两种树”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9131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929" y="545690"/>
            <a:ext cx="10704871" cy="59436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两种门：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特点：门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门：窄门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宽门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路：小路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终点：永生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灭亡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引到永生，那门是窄的，路是小的，找着的人也少。”</a:t>
            </a: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希腊文：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至于（那）引到（这）生命，这门是窄的，这路是作成小的（原文：要受患难的），而且那些找到她（指生命）的是稀少（复数）</a:t>
            </a:r>
          </a:p>
          <a:p>
            <a:pPr>
              <a:spcAft>
                <a:spcPts val="1200"/>
              </a:spcAft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DFAB2F-030C-73DC-1D61-10C6084247D5}"/>
              </a:ext>
            </a:extLst>
          </p:cNvPr>
          <p:cNvSpPr txBox="1"/>
          <p:nvPr/>
        </p:nvSpPr>
        <p:spPr>
          <a:xfrm>
            <a:off x="6393249" y="724878"/>
            <a:ext cx="4354286" cy="132343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7030A0"/>
                </a:solidFill>
              </a:rPr>
              <a:t>“人到我这里来，若不爱我胜过爱自己的父母、妻子、儿女、弟兄、姐妹和自己的性命，就不能作我的门徒。”（路 </a:t>
            </a:r>
            <a:r>
              <a:rPr lang="en-US" altLang="zh-CN" sz="2000" dirty="0">
                <a:solidFill>
                  <a:srgbClr val="7030A0"/>
                </a:solidFill>
              </a:rPr>
              <a:t>14:26</a:t>
            </a:r>
            <a:r>
              <a:rPr lang="zh-CN" altLang="en-US" sz="2000" dirty="0">
                <a:solidFill>
                  <a:srgbClr val="7030A0"/>
                </a:solidFill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929" y="545690"/>
            <a:ext cx="10704871" cy="5943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神学张力：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世界的逻辑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天国的逻辑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人的本性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神的呼召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群体压力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个人抉择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4287B7-AD56-839F-65CD-FD8FEC2495D7}"/>
              </a:ext>
            </a:extLst>
          </p:cNvPr>
          <p:cNvSpPr txBox="1"/>
          <p:nvPr/>
        </p:nvSpPr>
        <p:spPr>
          <a:xfrm>
            <a:off x="741457" y="4110335"/>
            <a:ext cx="10519814" cy="196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对比的艺术：</a:t>
            </a:r>
            <a:r>
              <a:rPr lang="zh-CN" altLang="en-US" sz="2800" b="1" dirty="0">
                <a:solidFill>
                  <a:srgbClr val="FF0000"/>
                </a:solidFill>
              </a:rPr>
              <a:t>为了唤醒沉睡的灵魂</a:t>
            </a:r>
            <a:r>
              <a:rPr lang="zh-CN" altLang="en-US" sz="2800" dirty="0">
                <a:solidFill>
                  <a:srgbClr val="FF0000"/>
                </a:solidFill>
              </a:rPr>
              <a:t>。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祂用最不容混淆的语言，打破了所有关于信仰的模糊地带和中间路线，迫使每一个人都必须直面这个关乎永恒的</a:t>
            </a:r>
            <a:r>
              <a:rPr lang="zh-CN" altLang="en-US" sz="2800" b="1" dirty="0">
                <a:solidFill>
                  <a:srgbClr val="FF0000"/>
                </a:solidFill>
              </a:rPr>
              <a:t>“二选一”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929" y="545690"/>
            <a:ext cx="10704871" cy="5943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“你们要防备假先知。”：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窄路的试探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1:6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约翰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穿骆驼毛的衣服、腰束皮带、吃的是蝗虫野蜜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王下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1:7-8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问他们说：“迎着你们来告诉你们这话的，是怎样的人？”回答说：“他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身穿毛衣，腰束皮带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。”王说：“这必是提斯比人以利亚。”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900"/>
              </a:lnSpc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那日，凡作先知说预言的必因他所论的异象羞愧，不再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穿毛衣哄骗人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撒迦利亚书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13:4 )</a:t>
            </a:r>
          </a:p>
          <a:p>
            <a:pPr marL="0" indent="0">
              <a:lnSpc>
                <a:spcPts val="3900"/>
              </a:lnSpc>
              <a:spcAft>
                <a:spcPts val="1200"/>
              </a:spcAft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88D90-CE6F-D864-F302-8C6C150D2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7CA6CC-00F1-11F3-75F9-A2A94941B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545690"/>
            <a:ext cx="10704871" cy="59436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6:12-15</a:t>
            </a:r>
          </a:p>
          <a:p>
            <a:pPr>
              <a:lnSpc>
                <a:spcPts val="336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他们的房屋、田地和妻子都必转归别人。我要伸手攻击这地的居民。这是耶和华说的。</a:t>
            </a:r>
          </a:p>
          <a:p>
            <a:pPr>
              <a:lnSpc>
                <a:spcPts val="336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因为他们从最小的到至大的都一味地贪婪；从先知到祭司都行事虚谎。</a:t>
            </a:r>
          </a:p>
          <a:p>
            <a:pPr>
              <a:lnSpc>
                <a:spcPts val="336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14 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他们轻轻忽忽地医治我百姓的损伤，说：‘平安了！平安了！’其实没有平安。</a:t>
            </a:r>
          </a:p>
          <a:p>
            <a:pPr>
              <a:lnSpc>
                <a:spcPts val="336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15 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他们行可憎的事，知道惭愧吗？不然，他们毫不惭愧，也不知羞耻。</a:t>
            </a:r>
          </a:p>
        </p:txBody>
      </p:sp>
    </p:spTree>
    <p:extLst>
      <p:ext uri="{BB962C8B-B14F-4D97-AF65-F5344CB8AC3E}">
        <p14:creationId xmlns:p14="http://schemas.microsoft.com/office/powerpoint/2010/main" val="114487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0671A-372C-A981-00C2-CB7DC8DAB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7F5663-F903-5DCF-9A21-D66E3E07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545690"/>
            <a:ext cx="10704871" cy="5943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果子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7:16, 7:20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 ：内在生命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本质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果子 ：外在彰显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教导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荆棘上岂能摘葡萄呢？蒺藜里岂能摘无花果呢？答案：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绝无可能！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2981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DF997-E79F-DF55-F197-BA3D0A7A7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298CDD4-F192-D861-90B4-314634562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0" y="217713"/>
            <a:ext cx="4659342" cy="34797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0193EF-16E5-94A4-3295-C7ADCDD5B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882" y="264865"/>
            <a:ext cx="5042975" cy="33854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C69F4C1-DFC6-F01C-7C9A-9650330E0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649" y="3697476"/>
            <a:ext cx="5001207" cy="28520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A98683D-6F67-8732-899E-48B7A85BA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30" y="3777343"/>
            <a:ext cx="4659342" cy="27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74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84903"/>
            <a:ext cx="10515600" cy="5292060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撒下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23:6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但匪类都必象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荆棘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被丢弃；人不敢用手拿他；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15:19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懒惰人的道象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荆棘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的篱笆；正直人的路是平坦的大道。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22:5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乖僻人的路上有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荆棘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和网罗；保守自己生命的，必要远离。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7:24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人上那里去，必带弓箭，因为遍地满了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荆棘和蒺藜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10:17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以色列的光必如火；他的圣者必如火焰。在一日之间，将亚述王的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荆棘和蒺藜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焚烧净尽；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27:4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我心中不存忿怒。惟愿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荆棘蒺藜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与我交战，我就勇往直前，把他一同焚烧。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32:13 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荆棘蒺藜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必长在我百姓的地上，又长在欢乐的城中和一切快乐的房屋上。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19:2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兵丁用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荆棘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编做冠冕戴在他头上，给他穿上紫袍，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84903"/>
            <a:ext cx="10515600" cy="5292060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26:5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你们打粮食要打到摘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葡萄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的时候，摘葡萄要摘到撒种的时候；并且要吃得饱足，在你们的地上安然居住。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6:11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有房屋，装满各样美物，非你所装满的；有凿成的水井，非你所凿成的；还有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葡萄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园、橄榄园，非你所栽种的；你吃了而且饱足。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撒上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8:14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也必取你们最好的田地、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葡萄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园、橄榄园赐给他的臣仆。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撒上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30:12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又给他一块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无花果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饼，两个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葡萄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饼。他吃了，就精神复原；因为他三日三夜没有吃饼，没有喝水。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2:13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无花果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树的果子渐渐成熟；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葡萄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树开花放香。我的佳偶，我的美人，起来，与我同去！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929" y="545690"/>
            <a:ext cx="10704871" cy="59436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13“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你们要进窄门。因为引到灭亡，那门是宽的，路是大的，进去的人也多；</a:t>
            </a:r>
          </a:p>
          <a:p>
            <a:pPr>
              <a:spcAft>
                <a:spcPts val="2400"/>
              </a:spcAft>
            </a:pP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引到永生，那门是窄的，路是小的，找着的人也少。”</a:t>
            </a:r>
          </a:p>
          <a:p>
            <a:pPr>
              <a:spcAft>
                <a:spcPts val="12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你们要防备假先知。他们到你们这里来，外面披着羊皮，里面却是残暴的狼。</a:t>
            </a:r>
          </a:p>
          <a:p>
            <a:pPr>
              <a:spcAft>
                <a:spcPts val="12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凭着他们的果子，就可以认出他们来。荆棘上岂能摘葡萄呢？蒺藜里岂能摘无花果呢？</a:t>
            </a:r>
          </a:p>
          <a:p>
            <a:pPr>
              <a:spcAft>
                <a:spcPts val="12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这样，凡好树都结好果子，惟独坏树结坏果子。</a:t>
            </a:r>
          </a:p>
          <a:p>
            <a:pPr>
              <a:spcAft>
                <a:spcPts val="12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好树不能结坏果子；坏树不能结好果子。</a:t>
            </a:r>
          </a:p>
          <a:p>
            <a:pPr>
              <a:spcAft>
                <a:spcPts val="12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凡不结好果子的树就砍下来，丢在火里。</a:t>
            </a:r>
          </a:p>
          <a:p>
            <a:pPr>
              <a:spcAft>
                <a:spcPts val="12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所以，凭着他们的果子，就可以认出他们来。”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929" y="545690"/>
            <a:ext cx="10704871" cy="5943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类比的展开：从普遍常识到属灵洞察</a:t>
            </a:r>
            <a:endParaRPr lang="en-US" altLang="zh-CN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生命的源头错了，就不可能产生正确的结果。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类比的深化：必然性与终局</a:t>
            </a:r>
            <a:endParaRPr lang="en-US" altLang="zh-CN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这样，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好树都结好果子，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惟独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坏树结坏果子。好树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结坏果子，坏树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也不能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结好果子。”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末世性的终局</a:t>
            </a:r>
            <a:endParaRPr lang="en-US" altLang="zh-CN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CN" altLang="en-US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凡不结好果子的树，就砍下来，丢在火里。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861" y="1060349"/>
            <a:ext cx="3854616" cy="47373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Title 1"/>
          <p:cNvSpPr/>
          <p:nvPr/>
        </p:nvSpPr>
        <p:spPr bwMode="auto">
          <a:xfrm>
            <a:off x="1209819" y="1586471"/>
            <a:ext cx="5113042" cy="197055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pitchFamily="2" charset="-122"/>
              </a:rPr>
              <a:t>对比与类比所彰显的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 panose="0201060004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pitchFamily="2" charset="-122"/>
              </a:rPr>
              <a:t>核心神学议题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929" y="545690"/>
            <a:ext cx="10704871" cy="5943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抉择的严肃性与救赎论 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“两种门”的对比：</a:t>
            </a:r>
            <a:endParaRPr lang="en-US" altLang="zh-CN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救恩的排他性与唯独性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人的责任与神的恩典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真实的信心与独特的恩典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endParaRPr lang="zh-CN" altLang="en-US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01E2C-67CB-CA11-F114-7E7ADC56E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2D825C-3C68-F103-D2D3-D84AF18DF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545690"/>
            <a:ext cx="10704871" cy="315545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门徒身份的真实性与教会论 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防备假先知：教会的守望责任</a:t>
            </a:r>
            <a:endParaRPr lang="en-US" altLang="zh-CN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伪装性：“披着羊皮”。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危险性：“里面却是残暴的狼”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endParaRPr lang="zh-CN" altLang="en-US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1034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50672-6343-142A-A147-BC6FEA417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9E4B94-F9C9-5DDD-F550-CDAC272B1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545690"/>
            <a:ext cx="10704871" cy="489716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何为“果子”？一个整全的基督徒生命观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教义的果子 ：这是最首要的检验标准。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品格的果子 ：一个人的生命品格，是他内在生命的直接反映。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事工的果子 ：一项事工，最终将人引向何方？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影响的果子 ：人的生命和教导对周围的人产生什么样的长远影响？</a:t>
            </a:r>
          </a:p>
        </p:txBody>
      </p:sp>
    </p:spTree>
    <p:extLst>
      <p:ext uri="{BB962C8B-B14F-4D97-AF65-F5344CB8AC3E}">
        <p14:creationId xmlns:p14="http://schemas.microsoft.com/office/powerpoint/2010/main" val="3058639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2DE17-9B16-AF4A-111F-EFF3BAD5E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2379F9-B1F8-C010-C6FD-114235828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545690"/>
            <a:ext cx="10704871" cy="489716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内在生命与外在行为的末世论审判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审判的真实性与严肃性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审判的内在性标准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对信徒的警醒</a:t>
            </a:r>
          </a:p>
        </p:txBody>
      </p:sp>
    </p:spTree>
    <p:extLst>
      <p:ext uri="{BB962C8B-B14F-4D97-AF65-F5344CB8AC3E}">
        <p14:creationId xmlns:p14="http://schemas.microsoft.com/office/powerpoint/2010/main" val="53670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DFCD2-3AA4-1E2E-3692-F35741575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E1C18EA7-F7FA-1157-D2F0-CA2B82234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861" y="1060349"/>
            <a:ext cx="3854616" cy="47373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A54F671-6366-C5ED-17DE-A87C868251B1}"/>
              </a:ext>
            </a:extLst>
          </p:cNvPr>
          <p:cNvSpPr/>
          <p:nvPr/>
        </p:nvSpPr>
        <p:spPr bwMode="auto">
          <a:xfrm>
            <a:off x="1209819" y="1586471"/>
            <a:ext cx="5113042" cy="197055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pitchFamily="2" charset="-122"/>
              </a:rPr>
              <a:t>文学脉络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 panose="0201060004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pitchFamily="2" charset="-122"/>
              </a:rPr>
              <a:t>及其思想根源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821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929" y="545690"/>
            <a:ext cx="10704871" cy="5943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经文结构特点：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、你们要（重复使用）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、对比和类比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你们不要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灭亡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永生，宽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窄，大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小，多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少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里面，羊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狼，荆棘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葡萄，蒺藜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无花果，好树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好果子，坏树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坏果子，好树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坏树，好果子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坏果子，假先知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果子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47718" y="5618824"/>
            <a:ext cx="5188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</a:rPr>
              <a:t>天国子民生命抉择与属灵分辨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A83E5-07ED-DB13-B353-2FC0F79E7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752079-8332-25BD-4ACA-D2342650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9494"/>
            <a:ext cx="10515600" cy="582878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对比及类比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对比：凸显差异，强化认知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、可比性（相同点）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、差异性（强化认知）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作用和效果：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、激发听众强烈的情感共鸣和道德判断；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、让听众在两个选项之间做出明确的抉择；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、简洁而鲜明的对比结构（平行对比法），如同易于记诵的口诀，便于听众记忆和复述。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70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3F1A2-793C-9AC0-145F-F7590D20F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49A8A0-C2A0-1BFF-9A33-0F6805049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9494"/>
            <a:ext cx="10515600" cy="582878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对比及类比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“夸张对比”，即通过极度夸张的并列来强调观点；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“程度对比”，即在同一性质的事物中比较其程度高低，以小见大，以轻喻重。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38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C015B-D944-3E90-8855-23D39C58F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3780A5-DA3E-74D8-7D7B-41EF727C3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9494"/>
            <a:ext cx="10515600" cy="582878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对比及类比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类比：搭建桥梁，化繁为简、化抽象为具体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、差异性（搭建桥梁）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、相同性（化繁为简、化抽象为具体）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作用和效果：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、使抽象真理具体化；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、引发听众的思考与参与；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、建立情感连接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、递进论证：“从次要到重要”或“从小到大”（暗含对比）</a:t>
            </a:r>
          </a:p>
          <a:p>
            <a:pPr marL="0" indent="0">
              <a:spcAft>
                <a:spcPts val="1200"/>
              </a:spcAft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18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207AA-4704-4581-8FCA-2D694BACC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5E5A61-33E3-6673-E676-9CF9B6C71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9494"/>
            <a:ext cx="10515600" cy="58287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对比及类比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对比：“破”，破除错误的价值观和世界观；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类比：“立”，建立起基于神国真理的全新认知框架。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这两种手法常常交织使用，相得益彰。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3571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mU0ZWEzOTY2ODQzYjk5YzEzZTMwZTlmZDNiY2QyZj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2665</Words>
  <Application>Microsoft Office PowerPoint</Application>
  <PresentationFormat>宽屏</PresentationFormat>
  <Paragraphs>203</Paragraphs>
  <Slides>35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1" baseType="lpstr">
      <vt:lpstr>等线</vt:lpstr>
      <vt:lpstr>等线 Light</vt:lpstr>
      <vt:lpstr>微软雅黑</vt:lpstr>
      <vt:lpstr>Arial</vt:lpstr>
      <vt:lpstr>Office 主题​​</vt:lpstr>
      <vt:lpstr>1_Office 主题​​</vt:lpstr>
      <vt:lpstr>两种门&amp;两种果树 （窄门与好树）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dy1</dc:creator>
  <cp:lastModifiedBy>永兴 丁</cp:lastModifiedBy>
  <cp:revision>14</cp:revision>
  <dcterms:created xsi:type="dcterms:W3CDTF">2026-04-24T13:32:00Z</dcterms:created>
  <dcterms:modified xsi:type="dcterms:W3CDTF">2026-05-21T13:07:29Z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EC4FC79776B344B6941A6892AC23109B</vt:lpwstr>
  </property>
  <property fmtid="{D5CDD505-2E9C-101B-9397-08002B2CF9AE}" pid="3" name="KSOProductBuildVer">
    <vt:lpwstr>2052-11.1.0.12173</vt:lpwstr>
  </property>
</Properties>
</file>